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46" r:id="rId2"/>
  </p:sldMasterIdLst>
  <p:notesMasterIdLst>
    <p:notesMasterId r:id="rId21"/>
  </p:notesMasterIdLst>
  <p:handoutMasterIdLst>
    <p:handoutMasterId r:id="rId22"/>
  </p:handoutMasterIdLst>
  <p:sldIdLst>
    <p:sldId id="294" r:id="rId3"/>
    <p:sldId id="407" r:id="rId4"/>
    <p:sldId id="1303" r:id="rId5"/>
    <p:sldId id="1343" r:id="rId6"/>
    <p:sldId id="1341" r:id="rId7"/>
    <p:sldId id="353" r:id="rId8"/>
    <p:sldId id="1304" r:id="rId9"/>
    <p:sldId id="1338" r:id="rId10"/>
    <p:sldId id="1344" r:id="rId11"/>
    <p:sldId id="1331" r:id="rId12"/>
    <p:sldId id="1346" r:id="rId13"/>
    <p:sldId id="1347" r:id="rId14"/>
    <p:sldId id="1350" r:id="rId15"/>
    <p:sldId id="396" r:id="rId16"/>
    <p:sldId id="1330" r:id="rId17"/>
    <p:sldId id="1348" r:id="rId18"/>
    <p:sldId id="1349" r:id="rId19"/>
    <p:sldId id="134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iu, Cheng (IFPRI)" initials="QC(" lastIdx="1" clrIdx="0"/>
  <p:cmAuthor id="2" name="de Brauw, Alan (IFPRI)" initials="dBA(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4D82E"/>
    <a:srgbClr val="435464"/>
    <a:srgbClr val="62BB46"/>
    <a:srgbClr val="439E2E"/>
    <a:srgbClr val="000000"/>
    <a:srgbClr val="89A527"/>
    <a:srgbClr val="EE283B"/>
    <a:srgbClr val="748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172" autoAdjust="0"/>
  </p:normalViewPr>
  <p:slideViewPr>
    <p:cSldViewPr snapToGrid="0">
      <p:cViewPr varScale="1">
        <p:scale>
          <a:sx n="118" d="100"/>
          <a:sy n="118" d="100"/>
        </p:scale>
        <p:origin x="9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96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09C9F-CDE2-6649-9DC9-F2DCDF47A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21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3BBB4-83BA-4922-A4DB-9F70F816F70F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AA323-5059-4D56-8340-1C4053A31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6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D9AD8-3193-4DCA-B143-819DCFD1844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48387" cy="3459163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33E3EE-1163-4831-8D81-B81A7431B4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5000">
                <a:schemeClr val="accent2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914403" cy="1676403"/>
          </a:xfrm>
          <a:prstGeom prst="rect">
            <a:avLst/>
          </a:prstGeom>
          <a:noFill/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1034322-4365-498E-A7FE-7A8714B6B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5997" y="768095"/>
            <a:ext cx="7505703" cy="1362456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CAN RUN TWO LINES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EA0D272-8C0C-4A3A-9299-20C6D47805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5997" y="2161704"/>
            <a:ext cx="7505703" cy="53122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B7C7A09-1B0D-478E-92A3-69BAA6FCE9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3733801"/>
            <a:ext cx="7505700" cy="248716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Title, Department/Division</a:t>
            </a:r>
            <a:br>
              <a:rPr lang="en-US"/>
            </a:br>
            <a:r>
              <a:rPr lang="en-US"/>
              <a:t>International Food Policy Research Institute</a:t>
            </a: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Location | Date</a:t>
            </a:r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84B34-BC5C-4949-A54C-5644C6532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CAEB3-A5D7-45AD-97E3-989A827E8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C0399-C42A-4512-B4F9-E4042AA33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6073C-04F6-472F-BF9A-24FD0BC4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05272-20AE-48C5-A15C-A18A0FA2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5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0B236-4CD8-4EE5-9632-465AA1FE0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15903-8CDF-40F7-B0CE-FB2AA6081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ED2B4-6787-4C6A-AFE1-43DEBB1FF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E7955-0787-46E2-B8FB-B727D77CA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938F7-AB8D-4DFB-83EF-DF78058F5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25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89D47-8924-4D97-8F11-62BED446D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E6D1E-05E0-4A24-B48D-C9BEDD189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7F89F-E5AF-45A5-BDB8-DE9DB4A8D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60E4D-A5B3-463F-A3BE-411265C4F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36020-D63D-4CD1-91E7-617BD38F9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A3B9A-F299-4B85-92A1-E09C4815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82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FDF5A-1542-47E3-8CD4-8B47C74CC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1D61E-BAAF-4E8E-AEBE-F69D06A51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12781-6399-4361-AA49-57761D55B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AE65D0-73A9-4281-BC18-2FB59C96A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E6B152-A678-46DE-AF86-770243B3B4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A29EFD-D9E4-437A-BE11-1AF01E9B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21C531-8DFA-4EF4-B83D-4837B8A3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E57045-C225-4CB7-BADC-E2E440751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21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C07A7-1BE8-4227-844D-0FE3A177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835462-0643-4BC8-A605-D19FA9B61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E4A487-C0ED-4368-AFC7-307F821E7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D97680-2541-48DF-9145-4FAC7E1A1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86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7DB69C-3638-4841-91EF-549877F70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4329DE-7488-4FB1-9ADA-7697E53C7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9838E-6801-48CD-AF84-AFAA75D94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86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46330-8126-43C1-AC3F-707267E7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87336-0A96-4225-8586-79BB29185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EAFA66-18FE-4F2A-BBA3-42520CC1D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6A5AC-493B-4ECC-AC14-EDD91AFF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BA26F-554D-47F8-9C9B-D16A8BBEE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03F2A-82BA-4E8F-B0D1-713C4D8DF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38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E311B-D1FC-4D19-AEA0-04B674F72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2F0988-0CCF-43CD-A491-74A1295EB1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39F465-4963-4BF3-AC2D-E59628B08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78A3-8127-4DBA-89CB-3BF6BFAF9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A0E21-BAFF-4A9B-9EC5-80AA347B0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EFF49-BA7F-476E-BA75-2C3009E6F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48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81C21-2C27-4C9C-A2EB-F95C79A39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699B8-3C89-4D5B-9101-DC7728AEF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3034B-6671-423D-90A7-9F2C2E184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3B086-F0C0-429A-BD5E-ABE500B96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D25BC-A102-478A-BBF1-2A311963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5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3CB92F-7B3C-42D3-8E10-C280EA9B2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EEDA5E-7CFF-4DEB-A9BA-F3D972CDE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9C8F9-514C-468E-93D3-7E57070A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95394-0269-46BB-A4B7-FD93EFB1C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1975E-FCED-4EAD-A640-0BB07E7FC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1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9334500" cy="126187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5625"/>
            <a:ext cx="9334500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buFont typeface="Courier New" charset="0"/>
              <a:buChar char="o"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9334500" cy="126187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4608576" cy="4351338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124" y="1825625"/>
            <a:ext cx="4608576" cy="4351338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6659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9334500" cy="126187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82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43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37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94DD2-B736-4515-9F1A-B892D90F7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8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5/26/2022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875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7FA4F-55A8-430A-8B93-AC4A79ACE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B78B5-DB80-45E7-8DFD-B46466C31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857BB-82AA-47F5-B7A2-C2359DF5B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E6AC6-B240-44A6-A6C4-3D07C1865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D01D3-44CD-4A27-A9D8-1A7FE6EC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82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9334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93345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A5AFE-9A4C-9443-92D6-A4D7FDF824DC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485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4C31E-DA4C-F44D-B44A-157C5C055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23" r:id="rId3"/>
    <p:sldLayoutId id="2147483743" r:id="rId4"/>
    <p:sldLayoutId id="2147483742" r:id="rId5"/>
    <p:sldLayoutId id="2147483744" r:id="rId6"/>
    <p:sldLayoutId id="2147483745" r:id="rId7"/>
    <p:sldLayoutId id="21474837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charset="2"/>
        <a:buChar char="§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68" userDrawn="1">
          <p15:clr>
            <a:srgbClr val="F26B43"/>
          </p15:clr>
        </p15:guide>
        <p15:guide id="2" orient="horz" pos="912" userDrawn="1">
          <p15:clr>
            <a:srgbClr val="F26B43"/>
          </p15:clr>
        </p15:guide>
        <p15:guide id="4" orient="horz" pos="331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833DE8-8FD2-4A51-8435-D7EE671A4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23EA6-86AF-4685-85A8-BD3D79844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8393F-51F4-4126-81AF-73B40FB67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9A60A-0E9D-4CF0-A579-5F5A66AFFA0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642FB-4577-4C31-AC38-3945C3C51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36217-E894-4394-94ED-ED1673853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3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ontiersin.org/articles/10.3389/fsufs.2018.00057/full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lancet.com/article/S0140-6736(20)30677-2/fulltext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2521169" y="1725093"/>
            <a:ext cx="714966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Food Security Strategies</a:t>
            </a:r>
          </a:p>
          <a:p>
            <a:pPr algn="ctr" eaLnBrk="0" hangingPunct="0"/>
            <a:r>
              <a:rPr lang="en-US" sz="32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for a Changing World</a:t>
            </a:r>
          </a:p>
          <a:p>
            <a:pPr algn="ctr" eaLnBrk="0" hangingPunct="0"/>
            <a:endParaRPr lang="en-US" sz="3200" b="1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  <a:p>
            <a:pPr algn="ctr" eaLnBrk="0" hangingPunct="0"/>
            <a:endParaRPr lang="en-US" sz="2000" b="1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4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Christopher B. Barrett</a:t>
            </a:r>
          </a:p>
          <a:p>
            <a:pPr algn="ctr" eaLnBrk="0" hangingPunct="0"/>
            <a:r>
              <a:rPr lang="en-US" sz="24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Cornell University</a:t>
            </a:r>
          </a:p>
          <a:p>
            <a:pPr algn="ctr" eaLnBrk="0" hangingPunct="0"/>
            <a:endParaRPr lang="en-US" sz="2400" b="1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Seminar at World Food System Center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ETH Zurich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June 8, 2022</a:t>
            </a:r>
          </a:p>
          <a:p>
            <a:pPr algn="ctr" eaLnBrk="0" hangingPunct="0"/>
            <a:endParaRPr lang="en-US" sz="2000" b="1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5124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55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3547" y="1375119"/>
            <a:ext cx="11444013" cy="3086100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Decoupling food production from land is increasingly culturally, economically, technologically feasible. And crucial for climate and infectious disease control.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1949C6D7-C3DD-4609-88E2-6D8C11097E6E}"/>
              </a:ext>
            </a:extLst>
          </p:cNvPr>
          <p:cNvSpPr txBox="1">
            <a:spLocks/>
          </p:cNvSpPr>
          <p:nvPr/>
        </p:nvSpPr>
        <p:spPr bwMode="auto">
          <a:xfrm>
            <a:off x="7251200" y="106959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 err="1">
                <a:latin typeface="Georgia" pitchFamily="18" charset="0"/>
                <a:ea typeface="+mj-ea"/>
                <a:cs typeface="+mj-cs"/>
              </a:rPr>
              <a:t>Deagrarianization</a:t>
            </a:r>
            <a:endParaRPr lang="en-US" sz="3000" b="1" kern="0" dirty="0">
              <a:latin typeface="Georgia" pitchFamily="18" charset="0"/>
              <a:ea typeface="+mj-ea"/>
              <a:cs typeface="+mj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205E20-650C-4768-9A6C-46511E4A3166}"/>
              </a:ext>
            </a:extLst>
          </p:cNvPr>
          <p:cNvGrpSpPr/>
          <p:nvPr/>
        </p:nvGrpSpPr>
        <p:grpSpPr>
          <a:xfrm>
            <a:off x="6176515" y="4586153"/>
            <a:ext cx="3688580" cy="2214044"/>
            <a:chOff x="-26071" y="3024269"/>
            <a:chExt cx="4349956" cy="323460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1568D3-F6A1-456E-9234-DD6EE741404B}"/>
                </a:ext>
              </a:extLst>
            </p:cNvPr>
            <p:cNvSpPr txBox="1"/>
            <p:nvPr/>
          </p:nvSpPr>
          <p:spPr>
            <a:xfrm>
              <a:off x="-26071" y="5854191"/>
              <a:ext cx="4055616" cy="404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  <a:latin typeface="Georgia" panose="02040502050405020303" pitchFamily="18" charset="0"/>
                </a:rPr>
                <a:t>Photo: Gerry Machen/Creative Commons</a:t>
              </a:r>
              <a:endParaRPr lang="en-US" sz="12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72B3E1C-A72D-425B-A6AD-B6C04ABF7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442" y="3024269"/>
              <a:ext cx="4239443" cy="2829922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695C6AE-457F-477B-970C-B384C16101E9}"/>
              </a:ext>
            </a:extLst>
          </p:cNvPr>
          <p:cNvGrpSpPr/>
          <p:nvPr/>
        </p:nvGrpSpPr>
        <p:grpSpPr>
          <a:xfrm>
            <a:off x="4406995" y="2265769"/>
            <a:ext cx="3337083" cy="2268132"/>
            <a:chOff x="4616614" y="4395932"/>
            <a:chExt cx="3879041" cy="2462068"/>
          </a:xfrm>
        </p:grpSpPr>
        <p:pic>
          <p:nvPicPr>
            <p:cNvPr id="4098" name="Picture 2" descr="This Soil-less Farming Will Reduce Water Usage By 95%!">
              <a:extLst>
                <a:ext uri="{FF2B5EF4-FFF2-40B4-BE49-F238E27FC236}">
                  <a16:creationId xmlns:a16="http://schemas.microsoft.com/office/drawing/2014/main" id="{159A07F0-6813-4659-9A69-23CAEBE450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614" y="4395932"/>
              <a:ext cx="3879041" cy="2185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D55DD5-160D-422E-98FA-3CF5D7D74257}"/>
                </a:ext>
              </a:extLst>
            </p:cNvPr>
            <p:cNvSpPr txBox="1"/>
            <p:nvPr/>
          </p:nvSpPr>
          <p:spPr>
            <a:xfrm>
              <a:off x="4616614" y="6581001"/>
              <a:ext cx="3286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  <a:latin typeface="Georgia" panose="02040502050405020303" pitchFamily="18" charset="0"/>
                </a:rPr>
                <a:t>Photo: Betterindia.com</a:t>
              </a:r>
              <a:endParaRPr lang="en-US" sz="12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7DFF1D-0988-414A-A5D0-2098388F205F}"/>
              </a:ext>
            </a:extLst>
          </p:cNvPr>
          <p:cNvGrpSpPr/>
          <p:nvPr/>
        </p:nvGrpSpPr>
        <p:grpSpPr>
          <a:xfrm>
            <a:off x="8242665" y="2242606"/>
            <a:ext cx="3244861" cy="2291294"/>
            <a:chOff x="7837529" y="2623692"/>
            <a:chExt cx="3684574" cy="3040429"/>
          </a:xfrm>
        </p:grpSpPr>
        <p:pic>
          <p:nvPicPr>
            <p:cNvPr id="4100" name="Picture 4" descr="Image may contain Human Person Helmet Clothing and Apparel">
              <a:extLst>
                <a:ext uri="{FF2B5EF4-FFF2-40B4-BE49-F238E27FC236}">
                  <a16:creationId xmlns:a16="http://schemas.microsoft.com/office/drawing/2014/main" id="{38C320B5-7071-40D5-9B10-3503A5C950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7529" y="2623692"/>
              <a:ext cx="3684574" cy="2763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1FAAE0-18F8-4BDE-9638-95241070F1E0}"/>
                </a:ext>
              </a:extLst>
            </p:cNvPr>
            <p:cNvSpPr txBox="1"/>
            <p:nvPr/>
          </p:nvSpPr>
          <p:spPr>
            <a:xfrm>
              <a:off x="8219452" y="5387122"/>
              <a:ext cx="3286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  <a:latin typeface="Georgia" panose="02040502050405020303" pitchFamily="18" charset="0"/>
                </a:rPr>
                <a:t>Photo: Beck Deifenbach/Reuters</a:t>
              </a:r>
              <a:endParaRPr lang="en-US" sz="12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E1799D0-93A4-9464-BA30-93E482FB5A67}"/>
              </a:ext>
            </a:extLst>
          </p:cNvPr>
          <p:cNvSpPr txBox="1"/>
          <p:nvPr/>
        </p:nvSpPr>
        <p:spPr>
          <a:xfrm>
            <a:off x="663547" y="4913207"/>
            <a:ext cx="105140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But must manage de-</a:t>
            </a:r>
            <a:r>
              <a:rPr lang="en-US" sz="24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agrarianization’s</a:t>
            </a: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creative destruction proactively.</a:t>
            </a:r>
            <a:endParaRPr lang="en-US" sz="2400" dirty="0">
              <a:effectLst/>
              <a:latin typeface="Georgia" panose="02040502050405020303" pitchFamily="18" charset="0"/>
              <a:ea typeface="DengXian" panose="02010600030101010101" pitchFamily="2" charset="-122"/>
            </a:endParaRPr>
          </a:p>
        </p:txBody>
      </p:sp>
      <p:pic>
        <p:nvPicPr>
          <p:cNvPr id="13" name="Picture 12" descr="A picture containing indoor, counter&#10;&#10;Description automatically generated">
            <a:extLst>
              <a:ext uri="{FF2B5EF4-FFF2-40B4-BE49-F238E27FC236}">
                <a16:creationId xmlns:a16="http://schemas.microsoft.com/office/drawing/2014/main" id="{452B67DA-D5B7-C3F0-4422-A9F1034CE2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94" y="2265769"/>
            <a:ext cx="3020608" cy="201295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B07B781-E000-BD41-22DB-281DD3EC09AE}"/>
              </a:ext>
            </a:extLst>
          </p:cNvPr>
          <p:cNvSpPr txBox="1"/>
          <p:nvPr/>
        </p:nvSpPr>
        <p:spPr>
          <a:xfrm>
            <a:off x="1086788" y="4278721"/>
            <a:ext cx="2827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Georgia" panose="02040502050405020303" pitchFamily="18" charset="0"/>
              </a:rPr>
              <a:t>Photo: Wallace Woon (Straits Times)</a:t>
            </a:r>
            <a:endParaRPr 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71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3546" y="1346620"/>
            <a:ext cx="11444013" cy="3086100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We need food to be cheap to meet the needs of the poor. But cheap food results in loss and waste. Recapture the nutrients to help </a:t>
            </a:r>
            <a:r>
              <a:rPr lang="en-US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deagrarianize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! 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1949C6D7-C3DD-4609-88E2-6D8C11097E6E}"/>
              </a:ext>
            </a:extLst>
          </p:cNvPr>
          <p:cNvSpPr txBox="1">
            <a:spLocks/>
          </p:cNvSpPr>
          <p:nvPr/>
        </p:nvSpPr>
        <p:spPr bwMode="auto">
          <a:xfrm>
            <a:off x="7251200" y="106959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Circularity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1799D0-93A4-9464-BA30-93E482FB5A67}"/>
              </a:ext>
            </a:extLst>
          </p:cNvPr>
          <p:cNvSpPr txBox="1"/>
          <p:nvPr/>
        </p:nvSpPr>
        <p:spPr>
          <a:xfrm>
            <a:off x="713863" y="5657671"/>
            <a:ext cx="105140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Especially valuable where need to increase ASF intake for health/nutrition. </a:t>
            </a: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Can maintain 2/3 of current ASF consumption w/o food-feed competition and scale sustainable aquaculture. </a:t>
            </a:r>
            <a:endParaRPr lang="en-US" sz="2400" dirty="0">
              <a:effectLst/>
              <a:latin typeface="Georgia" panose="02040502050405020303" pitchFamily="18" charset="0"/>
              <a:ea typeface="DengXian" panose="02010600030101010101" pitchFamily="2" charset="-122"/>
            </a:endParaRPr>
          </a:p>
        </p:txBody>
      </p:sp>
      <p:pic>
        <p:nvPicPr>
          <p:cNvPr id="7" name="Picture 6" descr="A picture containing person, salamander, frog, eaten&#10;&#10;Description automatically generated">
            <a:extLst>
              <a:ext uri="{FF2B5EF4-FFF2-40B4-BE49-F238E27FC236}">
                <a16:creationId xmlns:a16="http://schemas.microsoft.com/office/drawing/2014/main" id="{C5D2527D-5A20-B3AE-5403-0C4CCCB648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16" y="2288838"/>
            <a:ext cx="3533985" cy="24516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A0D5E2C-A55B-3A5E-3A46-4A6C09599861}"/>
              </a:ext>
            </a:extLst>
          </p:cNvPr>
          <p:cNvSpPr txBox="1"/>
          <p:nvPr/>
        </p:nvSpPr>
        <p:spPr>
          <a:xfrm>
            <a:off x="713863" y="4796650"/>
            <a:ext cx="3128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Georgia" panose="02040502050405020303" pitchFamily="18" charset="0"/>
              </a:rPr>
              <a:t>Photo: Jason Quah, Straits Times</a:t>
            </a:r>
            <a:endParaRPr 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EACC971-950F-D910-D269-CD210F2E3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0433" y="2082570"/>
            <a:ext cx="3367067" cy="30861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104222A-DEAD-1A9A-4EBE-0A2A9527DD56}"/>
              </a:ext>
            </a:extLst>
          </p:cNvPr>
          <p:cNvSpPr txBox="1"/>
          <p:nvPr/>
        </p:nvSpPr>
        <p:spPr>
          <a:xfrm>
            <a:off x="9304645" y="5136171"/>
            <a:ext cx="3128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Georgia" panose="02040502050405020303" pitchFamily="18" charset="0"/>
              </a:rPr>
              <a:t>Image: H. Van Zanten</a:t>
            </a:r>
            <a:endParaRPr 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D9DD8F2-3C49-5644-1EE6-4971B5B898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2920"/>
          <a:stretch/>
        </p:blipFill>
        <p:spPr>
          <a:xfrm>
            <a:off x="4461870" y="2295492"/>
            <a:ext cx="4011553" cy="2444946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4DD52F82-B642-4050-E67C-3A2AF39221D4}"/>
              </a:ext>
            </a:extLst>
          </p:cNvPr>
          <p:cNvSpPr txBox="1"/>
          <p:nvPr/>
        </p:nvSpPr>
        <p:spPr>
          <a:xfrm>
            <a:off x="4406576" y="4815757"/>
            <a:ext cx="4373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Georgia" panose="02040502050405020303" pitchFamily="18" charset="0"/>
              </a:rPr>
              <a:t>Source: 2016 Harvard/Food Recovery Project/Arkansas guide </a:t>
            </a:r>
            <a:endParaRPr 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380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"/>
    </mc:Choice>
    <mc:Fallback>
      <p:transition spd="slow" advTm="4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3546" y="1346620"/>
            <a:ext cx="11444013" cy="3086100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Soils degradation hampers productivity growth, esp. in Africa. Modern fertilizers inconsistently used, expensive/imported and vulnerable to disruption.  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1949C6D7-C3DD-4609-88E2-6D8C11097E6E}"/>
              </a:ext>
            </a:extLst>
          </p:cNvPr>
          <p:cNvSpPr txBox="1">
            <a:spLocks/>
          </p:cNvSpPr>
          <p:nvPr/>
        </p:nvSpPr>
        <p:spPr bwMode="auto">
          <a:xfrm>
            <a:off x="7251200" y="106959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Circularity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1799D0-93A4-9464-BA30-93E482FB5A67}"/>
              </a:ext>
            </a:extLst>
          </p:cNvPr>
          <p:cNvSpPr txBox="1"/>
          <p:nvPr/>
        </p:nvSpPr>
        <p:spPr>
          <a:xfrm>
            <a:off x="713863" y="5657671"/>
            <a:ext cx="112236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DengXian" panose="02010600030101010101" pitchFamily="2" charset="-122"/>
              </a:rPr>
              <a:t>Reduce vulnerability to NPK supply disruption and cost by recycling local wastes. </a:t>
            </a:r>
            <a:endParaRPr lang="en-US" sz="2400" dirty="0">
              <a:effectLst/>
              <a:latin typeface="Georgia" panose="02040502050405020303" pitchFamily="18" charset="0"/>
              <a:ea typeface="DengXian" panose="02010600030101010101" pitchFamily="2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0D5E2C-A55B-3A5E-3A46-4A6C09599861}"/>
              </a:ext>
            </a:extLst>
          </p:cNvPr>
          <p:cNvSpPr txBox="1"/>
          <p:nvPr/>
        </p:nvSpPr>
        <p:spPr>
          <a:xfrm>
            <a:off x="8368928" y="4798577"/>
            <a:ext cx="3128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Georgia" panose="02040502050405020303" pitchFamily="18" charset="0"/>
              </a:rPr>
              <a:t>Photo: Andrew Simons et al. </a:t>
            </a:r>
            <a:endParaRPr 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38" name="Picture 37" descr="A picture containing text, outdoor, rock, blue&#10;&#10;Description automatically generated">
            <a:extLst>
              <a:ext uri="{FF2B5EF4-FFF2-40B4-BE49-F238E27FC236}">
                <a16:creationId xmlns:a16="http://schemas.microsoft.com/office/drawing/2014/main" id="{022B0E83-D645-7FA5-744B-9B3C877931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141" y="2273132"/>
            <a:ext cx="3255981" cy="24516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4266CF97-9205-5FCB-01C6-7F6D4FD69BE8}"/>
              </a:ext>
            </a:extLst>
          </p:cNvPr>
          <p:cNvSpPr txBox="1"/>
          <p:nvPr/>
        </p:nvSpPr>
        <p:spPr>
          <a:xfrm>
            <a:off x="4206242" y="4737816"/>
            <a:ext cx="3128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Georgia" panose="02040502050405020303" pitchFamily="18" charset="0"/>
              </a:rPr>
              <a:t>Photo: Sanergy</a:t>
            </a:r>
            <a:endParaRPr 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8B130E-FA3D-14F7-0983-26C8173C3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7780" y="2322510"/>
            <a:ext cx="3469720" cy="24516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0BC5174-512C-2523-440D-2AFF0642FF10}"/>
              </a:ext>
            </a:extLst>
          </p:cNvPr>
          <p:cNvGrpSpPr/>
          <p:nvPr/>
        </p:nvGrpSpPr>
        <p:grpSpPr>
          <a:xfrm>
            <a:off x="694441" y="2315390"/>
            <a:ext cx="3128632" cy="2729805"/>
            <a:chOff x="8557022" y="2290001"/>
            <a:chExt cx="3128632" cy="272980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E23D95E-E0C5-79FF-9713-53282A7F3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87775" y="2290001"/>
              <a:ext cx="2749165" cy="2439002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A667E78-0B6A-3B7C-1DB1-73978C44E6CC}"/>
                </a:ext>
              </a:extLst>
            </p:cNvPr>
            <p:cNvSpPr txBox="1"/>
            <p:nvPr/>
          </p:nvSpPr>
          <p:spPr>
            <a:xfrm>
              <a:off x="8557022" y="4742807"/>
              <a:ext cx="3128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  <a:latin typeface="Georgia" panose="02040502050405020303" pitchFamily="18" charset="0"/>
                </a:rPr>
                <a:t>Source: Sheahan &amp; Barrett </a:t>
              </a:r>
              <a:r>
                <a:rPr lang="it-IT" sz="1200" i="1" dirty="0">
                  <a:solidFill>
                    <a:schemeClr val="bg1"/>
                  </a:solidFill>
                  <a:latin typeface="Georgia" panose="02040502050405020303" pitchFamily="18" charset="0"/>
                </a:rPr>
                <a:t>FP</a:t>
              </a:r>
              <a:r>
                <a:rPr lang="it-IT" sz="1200" dirty="0">
                  <a:solidFill>
                    <a:schemeClr val="bg1"/>
                  </a:solidFill>
                  <a:latin typeface="Georgia" panose="02040502050405020303" pitchFamily="18" charset="0"/>
                </a:rPr>
                <a:t> 2017</a:t>
              </a:r>
              <a:endParaRPr lang="en-US" sz="12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0236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"/>
    </mc:Choice>
    <mc:Fallback>
      <p:transition spd="slow" advTm="4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3546" y="1346620"/>
            <a:ext cx="11444013" cy="3086100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Most AFS 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jobs, </a:t>
            </a:r>
            <a:r>
              <a:rPr lang="en-US" dirty="0" err="1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ultraprocessing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/fortification, and value creation (~3/4 globally!) occurs post-farmgate. Big environmental impacts, too. Pay more attention here! 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1949C6D7-C3DD-4609-88E2-6D8C11097E6E}"/>
              </a:ext>
            </a:extLst>
          </p:cNvPr>
          <p:cNvSpPr txBox="1">
            <a:spLocks/>
          </p:cNvSpPr>
          <p:nvPr/>
        </p:nvSpPr>
        <p:spPr bwMode="auto">
          <a:xfrm>
            <a:off x="7251200" y="106959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Post-farmgate actors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8BC01E-2D8E-76A9-A926-C041EB6F22DA}"/>
              </a:ext>
            </a:extLst>
          </p:cNvPr>
          <p:cNvSpPr txBox="1"/>
          <p:nvPr/>
        </p:nvSpPr>
        <p:spPr>
          <a:xfrm>
            <a:off x="663546" y="4812049"/>
            <a:ext cx="110519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Consumer non-nutritive food attribute demands increasingly drives upstream production patterns. True cost pricing opportunities exist!</a:t>
            </a:r>
          </a:p>
          <a:p>
            <a:pPr marL="342900" indent="-342900">
              <a:buFontTx/>
              <a:buChar char="-"/>
            </a:pPr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Trust increasingly important … in science, in info, in service providers (regulation, standards, traceability, labeling ever more important)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8721D3-962A-921E-5E55-3187567B4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236" y="2162539"/>
            <a:ext cx="4628299" cy="245984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D06DD4F-B798-1390-491B-5DC9CF568E64}"/>
              </a:ext>
            </a:extLst>
          </p:cNvPr>
          <p:cNvSpPr txBox="1"/>
          <p:nvPr/>
        </p:nvSpPr>
        <p:spPr>
          <a:xfrm>
            <a:off x="6096000" y="4436322"/>
            <a:ext cx="2893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Georgia" panose="02040502050405020303" pitchFamily="18" charset="0"/>
              </a:rPr>
              <a:t>Source: Yi et al., </a:t>
            </a:r>
            <a:r>
              <a:rPr lang="it-IT" sz="1200" i="1" dirty="0">
                <a:solidFill>
                  <a:schemeClr val="bg1"/>
                </a:solidFill>
                <a:latin typeface="Georgia" panose="02040502050405020303" pitchFamily="18" charset="0"/>
              </a:rPr>
              <a:t>Nature Food </a:t>
            </a:r>
            <a:r>
              <a:rPr lang="it-IT" sz="1200" dirty="0">
                <a:solidFill>
                  <a:schemeClr val="bg1"/>
                </a:solidFill>
                <a:latin typeface="Georgia" panose="02040502050405020303" pitchFamily="18" charset="0"/>
              </a:rPr>
              <a:t>2021</a:t>
            </a:r>
            <a:endParaRPr 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B5A99E-62D6-86C9-F686-9BD1EC1F45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-1656" b="16229"/>
          <a:stretch/>
        </p:blipFill>
        <p:spPr>
          <a:xfrm>
            <a:off x="1181491" y="2178452"/>
            <a:ext cx="4317331" cy="237899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A9D8DD1-5A56-78C3-3379-62B879EC1546}"/>
              </a:ext>
            </a:extLst>
          </p:cNvPr>
          <p:cNvSpPr txBox="1"/>
          <p:nvPr/>
        </p:nvSpPr>
        <p:spPr>
          <a:xfrm>
            <a:off x="1181491" y="4386445"/>
            <a:ext cx="2893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Georgia" panose="02040502050405020303" pitchFamily="18" charset="0"/>
              </a:rPr>
              <a:t>Source: Barrett et al., </a:t>
            </a:r>
            <a:r>
              <a:rPr lang="it-IT" sz="1200" i="1" dirty="0">
                <a:solidFill>
                  <a:schemeClr val="bg1"/>
                </a:solidFill>
                <a:latin typeface="Georgia" panose="02040502050405020303" pitchFamily="18" charset="0"/>
              </a:rPr>
              <a:t>JEL </a:t>
            </a:r>
            <a:r>
              <a:rPr lang="it-IT" sz="1200" dirty="0">
                <a:solidFill>
                  <a:schemeClr val="bg1"/>
                </a:solidFill>
                <a:latin typeface="Georgia" panose="02040502050405020303" pitchFamily="18" charset="0"/>
              </a:rPr>
              <a:t>in press</a:t>
            </a:r>
            <a:endParaRPr 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446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"/>
    </mc:Choice>
    <mc:Fallback>
      <p:transition spd="slow" advTm="4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4054" y="1279405"/>
            <a:ext cx="9432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>Especially if one is looking to address food loss and waste, as well as micronutrient losses, value chains are key.</a:t>
            </a:r>
            <a:endParaRPr lang="en-US" sz="3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0700" y="62484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eorgia" pitchFamily="18" charset="0"/>
              </a:rPr>
              <a:t>For some micronutrients (calcium, folate) residual availability &lt;10% &gt;</a:t>
            </a:r>
            <a:r>
              <a:rPr lang="en-US" sz="2000" dirty="0" err="1">
                <a:solidFill>
                  <a:schemeClr val="bg1"/>
                </a:solidFill>
                <a:latin typeface="Georgia" pitchFamily="18" charset="0"/>
              </a:rPr>
              <a:t>DRs.</a:t>
            </a:r>
            <a:endParaRPr lang="en-US" sz="2000" dirty="0">
              <a:solidFill>
                <a:schemeClr val="bg1"/>
              </a:solidFill>
              <a:latin typeface="Georgia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64581" y="2298139"/>
            <a:ext cx="6736619" cy="3768416"/>
            <a:chOff x="1752599" y="1824216"/>
            <a:chExt cx="6553201" cy="409831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2599" y="1824216"/>
              <a:ext cx="5463849" cy="377648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495800" y="5559623"/>
              <a:ext cx="3810000" cy="362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Georgia" panose="02040502050405020303" pitchFamily="18" charset="0"/>
                </a:rPr>
                <a:t>Source: </a:t>
              </a:r>
              <a:r>
                <a:rPr lang="en-US" sz="1400" dirty="0">
                  <a:latin typeface="Georgia" panose="02040502050405020303" pitchFamily="18" charset="0"/>
                  <a:hlinkClick r:id="rId3"/>
                </a:rPr>
                <a:t>Ritchie et al. 2018 </a:t>
              </a:r>
              <a:r>
                <a:rPr lang="en-US" sz="1400" i="1" dirty="0">
                  <a:latin typeface="Georgia" panose="02040502050405020303" pitchFamily="18" charset="0"/>
                  <a:hlinkClick r:id="rId3"/>
                </a:rPr>
                <a:t>FSFS</a:t>
              </a:r>
              <a:endParaRPr lang="en-US" sz="1400" i="1" dirty="0">
                <a:latin typeface="Georgia" panose="02040502050405020303" pitchFamily="18" charset="0"/>
              </a:endParaRPr>
            </a:p>
          </p:txBody>
        </p:sp>
      </p:grpSp>
      <p:pic>
        <p:nvPicPr>
          <p:cNvPr id="9" name="Picture 5" descr="cu_logo_sml_150_ppt">
            <a:extLst>
              <a:ext uri="{FF2B5EF4-FFF2-40B4-BE49-F238E27FC236}">
                <a16:creationId xmlns:a16="http://schemas.microsoft.com/office/drawing/2014/main" id="{9D3B4888-C627-3DD5-824C-1D988B404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5">
            <a:extLst>
              <a:ext uri="{FF2B5EF4-FFF2-40B4-BE49-F238E27FC236}">
                <a16:creationId xmlns:a16="http://schemas.microsoft.com/office/drawing/2014/main" id="{D35EB797-C618-DADE-58F8-5CE5CCD457AC}"/>
              </a:ext>
            </a:extLst>
          </p:cNvPr>
          <p:cNvSpPr txBox="1">
            <a:spLocks/>
          </p:cNvSpPr>
          <p:nvPr/>
        </p:nvSpPr>
        <p:spPr bwMode="auto">
          <a:xfrm>
            <a:off x="7251200" y="106959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Post-farmgate actors</a:t>
            </a:r>
          </a:p>
        </p:txBody>
      </p:sp>
    </p:spTree>
    <p:extLst>
      <p:ext uri="{BB962C8B-B14F-4D97-AF65-F5344CB8AC3E}">
        <p14:creationId xmlns:p14="http://schemas.microsoft.com/office/powerpoint/2010/main" val="3703306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0904" y="1839329"/>
            <a:ext cx="11382019" cy="30861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914400" lvl="1" indent="-457200">
              <a:buAutoNum type="arabicParenBoth"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No magic bullets exist. Multiple constraints in play at once. Relaxing just one limits progress. Must realize synergies to adapt/scale. </a:t>
            </a: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Example:   IR8/64 vs. Golden Rice.</a:t>
            </a:r>
          </a:p>
          <a:p>
            <a:pPr marL="971550" lvl="1" indent="-514350">
              <a:buAutoNum type="romanLcParenBoth"/>
            </a:pPr>
            <a:endParaRPr lang="en-US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6651653" y="0"/>
            <a:ext cx="534883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Must consciously bundle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578B7E46-C04C-4386-B2BA-655200EE2075}"/>
              </a:ext>
            </a:extLst>
          </p:cNvPr>
          <p:cNvSpPr txBox="1">
            <a:spLocks/>
          </p:cNvSpPr>
          <p:nvPr/>
        </p:nvSpPr>
        <p:spPr>
          <a:xfrm>
            <a:off x="2236875" y="1447800"/>
            <a:ext cx="6729099" cy="484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Why socio-technical innovation bundles?</a:t>
            </a:r>
            <a:endParaRPr lang="en-US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914400" lvl="1" indent="-457200">
              <a:buFont typeface="Courier New" charset="0"/>
              <a:buAutoNum type="arabicParenBoth"/>
            </a:pPr>
            <a:endParaRPr lang="en-US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971550" lvl="1" indent="-514350">
              <a:buFont typeface="Courier New" charset="0"/>
              <a:buAutoNum type="romanLcParenBoth"/>
            </a:pPr>
            <a:endParaRPr lang="en-US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indent="0">
              <a:buFont typeface="Wingdings" charset="2"/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 </a:t>
            </a:r>
          </a:p>
          <a:p>
            <a:pPr marL="0" indent="0">
              <a:buFont typeface="Wingdings" charset="2"/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101F4F-D945-78F2-0B38-3F78E6120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6070" y="3672149"/>
            <a:ext cx="1889491" cy="28342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9236D0-1E56-F5F2-ABD9-9FF72943B4E0}"/>
              </a:ext>
            </a:extLst>
          </p:cNvPr>
          <p:cNvSpPr txBox="1"/>
          <p:nvPr/>
        </p:nvSpPr>
        <p:spPr>
          <a:xfrm>
            <a:off x="1124792" y="6506386"/>
            <a:ext cx="2435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</a:rPr>
              <a:t>Photo credit: IRRI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909ADB-F3F7-F077-326D-E393E87EE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460" y="3790528"/>
            <a:ext cx="5468193" cy="273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924698" y="1447800"/>
            <a:ext cx="6729099" cy="4847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Why socio-technical innovation bundles?</a:t>
            </a:r>
            <a:endParaRPr lang="en-US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914400" lvl="1" indent="-457200">
              <a:buAutoNum type="arabicParenBoth"/>
            </a:pPr>
            <a:endParaRPr lang="en-US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971550" lvl="1" indent="-514350">
              <a:buAutoNum type="romanLcParenBoth"/>
            </a:pPr>
            <a:endParaRPr lang="en-US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6651653" y="0"/>
            <a:ext cx="534883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Must consciously bundle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61FB95-30C4-701A-1AA5-3951D883D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653" y="2465809"/>
            <a:ext cx="5188343" cy="34414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77C104-A930-B3A6-4AFD-60A00E5C5C9F}"/>
              </a:ext>
            </a:extLst>
          </p:cNvPr>
          <p:cNvSpPr txBox="1"/>
          <p:nvPr/>
        </p:nvSpPr>
        <p:spPr>
          <a:xfrm>
            <a:off x="841572" y="2540899"/>
            <a:ext cx="5041338" cy="3762796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(2) Must address predicted but 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unintended consequences. This generates a </a:t>
            </a: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political economy of opposition due to spillovers and creative destruction. Bundling can build coalitions to overcome incumbent status quo bias </a:t>
            </a:r>
          </a:p>
          <a:p>
            <a:pPr algn="r"/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7E3E0B-03F4-17FA-C20B-7D9D1BF1D53C}"/>
              </a:ext>
            </a:extLst>
          </p:cNvPr>
          <p:cNvSpPr txBox="1"/>
          <p:nvPr/>
        </p:nvSpPr>
        <p:spPr>
          <a:xfrm>
            <a:off x="6651653" y="6149806"/>
            <a:ext cx="3916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</a:rPr>
              <a:t>Source: Herrero et al. </a:t>
            </a:r>
            <a:r>
              <a:rPr lang="en-US" sz="1200" i="1" dirty="0">
                <a:solidFill>
                  <a:schemeClr val="bg1"/>
                </a:solidFill>
                <a:latin typeface="Georgia" panose="02040502050405020303" pitchFamily="18" charset="0"/>
              </a:rPr>
              <a:t>LPH</a:t>
            </a:r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</a:rPr>
              <a:t> 2021</a:t>
            </a:r>
            <a:endParaRPr lang="en-US" sz="1200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244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"/>
    </mc:Choice>
    <mc:Fallback>
      <p:transition spd="slow" advTm="4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4720" y="1546329"/>
            <a:ext cx="11382019" cy="30861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b="1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b="1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(3) Heterogeneous needs require bundled solutions</a:t>
            </a:r>
            <a:endParaRPr lang="en-US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971550" lvl="1" indent="-514350">
              <a:buAutoNum type="romanLcParenBoth"/>
            </a:pPr>
            <a:endParaRPr lang="en-US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6651653" y="0"/>
            <a:ext cx="534883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Must consciously bundle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0F6FD6-E797-B23B-6BCA-37BC7AFD2C2E}"/>
              </a:ext>
            </a:extLst>
          </p:cNvPr>
          <p:cNvSpPr txBox="1"/>
          <p:nvPr/>
        </p:nvSpPr>
        <p:spPr>
          <a:xfrm>
            <a:off x="5053431" y="6634424"/>
            <a:ext cx="3515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Graphic credit: Ross Welch/Mike Gore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AE7703-4B88-0EC5-FACE-3AECED209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947" y="2992595"/>
            <a:ext cx="5055563" cy="31970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4A8B59-46A8-463F-CC63-2E3A19DD1EBE}"/>
              </a:ext>
            </a:extLst>
          </p:cNvPr>
          <p:cNvSpPr txBox="1"/>
          <p:nvPr/>
        </p:nvSpPr>
        <p:spPr>
          <a:xfrm>
            <a:off x="5564072" y="6480535"/>
            <a:ext cx="3515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eorgia" panose="02040502050405020303" pitchFamily="18" charset="0"/>
              </a:rPr>
              <a:t>Graphic credit: Ross Welch/Mike Gore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6169E47D-5D2B-8C9A-3167-DC02D7158E2E}"/>
              </a:ext>
            </a:extLst>
          </p:cNvPr>
          <p:cNvSpPr txBox="1">
            <a:spLocks/>
          </p:cNvSpPr>
          <p:nvPr/>
        </p:nvSpPr>
        <p:spPr>
          <a:xfrm>
            <a:off x="2924698" y="1447800"/>
            <a:ext cx="6729099" cy="484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Why socio-technical innovation bundles?</a:t>
            </a:r>
            <a:endParaRPr lang="en-US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indent="0">
              <a:buFont typeface="Wingdings" charset="2"/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 </a:t>
            </a:r>
          </a:p>
          <a:p>
            <a:pPr marL="0" indent="0">
              <a:buFont typeface="Wingdings" charset="2"/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957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"/>
    </mc:Choice>
    <mc:Fallback>
      <p:transition spd="slow" advTm="4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4CD45E33-41F4-4A0D-A123-3E086237D1B3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689971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Don’t despair, don’t dally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910AC9-9865-E498-7DB7-D9DF17D12300}"/>
              </a:ext>
            </a:extLst>
          </p:cNvPr>
          <p:cNvSpPr txBox="1"/>
          <p:nvPr/>
        </p:nvSpPr>
        <p:spPr>
          <a:xfrm>
            <a:off x="1637288" y="1447800"/>
            <a:ext cx="91439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>We face formidable challenges but they are manageable.</a:t>
            </a:r>
          </a:p>
          <a:p>
            <a:endParaRPr lang="en-US" sz="2400" b="1" dirty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>We have prevailed before and can again. </a:t>
            </a:r>
          </a:p>
          <a:p>
            <a:endParaRPr lang="en-US" sz="2400" b="1" dirty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>Requires (i) a progressive strategy – trust science and support the poor – (ii) focused on a small set of HERS objectives and (iii) operationalized by incentivizing and bundling innovations from varied domains. </a:t>
            </a:r>
          </a:p>
          <a:p>
            <a:endParaRPr lang="en-US" sz="2400" b="1" dirty="0">
              <a:solidFill>
                <a:schemeClr val="bg1"/>
              </a:solidFill>
              <a:latin typeface="Georgia" pitchFamily="18" charset="0"/>
            </a:endParaRPr>
          </a:p>
          <a:p>
            <a:endParaRPr lang="en-US" sz="24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en-US" sz="32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Thank you for your time and interest!</a:t>
            </a:r>
          </a:p>
          <a:p>
            <a:endParaRPr lang="en-US" sz="2400" b="1" dirty="0">
              <a:solidFill>
                <a:schemeClr val="bg1"/>
              </a:solidFill>
              <a:latin typeface="Georgia" pitchFamily="18" charset="0"/>
            </a:endParaRPr>
          </a:p>
          <a:p>
            <a:pPr lvl="1"/>
            <a:endParaRPr lang="en-US" sz="2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34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29000"/>
            <a:ext cx="9144000" cy="32766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endParaRPr lang="en-US" sz="2800" dirty="0"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121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939BCB-8CCF-4929-860B-0A436536CE1C}"/>
              </a:ext>
            </a:extLst>
          </p:cNvPr>
          <p:cNvSpPr txBox="1"/>
          <p:nvPr/>
        </p:nvSpPr>
        <p:spPr>
          <a:xfrm>
            <a:off x="4901578" y="301164"/>
            <a:ext cx="7138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atin typeface="Georgia" pitchFamily="18" charset="0"/>
              </a:rPr>
              <a:t>A coming food catastrophe?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A29568-53C8-47F2-ACB1-8DC5851D2C97}"/>
              </a:ext>
            </a:extLst>
          </p:cNvPr>
          <p:cNvGrpSpPr/>
          <p:nvPr/>
        </p:nvGrpSpPr>
        <p:grpSpPr>
          <a:xfrm>
            <a:off x="4966318" y="1366513"/>
            <a:ext cx="6797310" cy="4154984"/>
            <a:chOff x="1183220" y="2438455"/>
            <a:chExt cx="9522233" cy="4154984"/>
          </a:xfrm>
        </p:grpSpPr>
        <p:sp>
          <p:nvSpPr>
            <p:cNvPr id="3" name="TextBox 2"/>
            <p:cNvSpPr txBox="1"/>
            <p:nvPr/>
          </p:nvSpPr>
          <p:spPr>
            <a:xfrm>
              <a:off x="1183220" y="2438455"/>
              <a:ext cx="9522233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Georgia" pitchFamily="18" charset="0"/>
                </a:rPr>
                <a:t>Is there a looming “food catastrophe”? </a:t>
              </a:r>
            </a:p>
            <a:p>
              <a:endParaRPr lang="en-US" sz="2400" b="1" dirty="0">
                <a:solidFill>
                  <a:schemeClr val="bg1"/>
                </a:solidFill>
                <a:latin typeface="Georgia" pitchFamily="18" charset="0"/>
              </a:endParaRPr>
            </a:p>
            <a:p>
              <a:r>
                <a:rPr lang="en-US" sz="2400" b="1" dirty="0">
                  <a:solidFill>
                    <a:schemeClr val="bg1"/>
                  </a:solidFill>
                  <a:latin typeface="Georgia" pitchFamily="18" charset="0"/>
                </a:rPr>
                <a:t>Short-run ‘C3’: conflict, COVID, climate</a:t>
              </a:r>
            </a:p>
            <a:p>
              <a:endParaRPr lang="en-US" sz="2400" b="1" dirty="0">
                <a:solidFill>
                  <a:schemeClr val="bg1"/>
                </a:solidFill>
                <a:latin typeface="Georgia" pitchFamily="18" charset="0"/>
              </a:endParaRPr>
            </a:p>
            <a:p>
              <a:r>
                <a:rPr lang="en-US" sz="2400" b="1" dirty="0">
                  <a:solidFill>
                    <a:schemeClr val="bg1"/>
                  </a:solidFill>
                  <a:latin typeface="Georgia" pitchFamily="18" charset="0"/>
                </a:rPr>
                <a:t>Long-run: </a:t>
              </a:r>
            </a:p>
            <a:p>
              <a:r>
                <a:rPr lang="en-US" sz="2400" b="1" dirty="0">
                  <a:solidFill>
                    <a:schemeClr val="bg1"/>
                  </a:solidFill>
                  <a:latin typeface="Georgia" pitchFamily="18" charset="0"/>
                </a:rPr>
                <a:t>1. Population and income growth          </a:t>
              </a:r>
            </a:p>
            <a:p>
              <a:r>
                <a:rPr lang="en-US" sz="2400" b="1" dirty="0">
                  <a:solidFill>
                    <a:schemeClr val="bg1"/>
                  </a:solidFill>
                  <a:latin typeface="Georgia" pitchFamily="18" charset="0"/>
                </a:rPr>
                <a:t>         demand growth</a:t>
              </a:r>
            </a:p>
            <a:p>
              <a:endParaRPr lang="en-US" sz="2400" b="1" dirty="0">
                <a:solidFill>
                  <a:schemeClr val="bg1"/>
                </a:solidFill>
                <a:latin typeface="Georgia" pitchFamily="18" charset="0"/>
              </a:endParaRPr>
            </a:p>
            <a:p>
              <a:r>
                <a:rPr lang="en-US" sz="2400" b="1" dirty="0">
                  <a:solidFill>
                    <a:schemeClr val="bg1"/>
                  </a:solidFill>
                  <a:latin typeface="Georgia" pitchFamily="18" charset="0"/>
                </a:rPr>
                <a:t>2. Land/water constraints + climate change + slowing productivity growth    </a:t>
              </a:r>
            </a:p>
            <a:p>
              <a:r>
                <a:rPr lang="en-US" sz="2400" b="1" dirty="0">
                  <a:solidFill>
                    <a:schemeClr val="bg1"/>
                  </a:solidFill>
                  <a:latin typeface="Georgia" pitchFamily="18" charset="0"/>
                </a:rPr>
                <a:t>         headwinds for supply growth</a:t>
              </a:r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8082A55D-B6F2-487E-8CF6-A91BFC3EFADF}"/>
                </a:ext>
              </a:extLst>
            </p:cNvPr>
            <p:cNvSpPr/>
            <p:nvPr/>
          </p:nvSpPr>
          <p:spPr>
            <a:xfrm>
              <a:off x="1598666" y="6290806"/>
              <a:ext cx="304800" cy="152400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9D8B6919-3B57-45FA-8C19-C3949652E446}"/>
                </a:ext>
              </a:extLst>
            </p:cNvPr>
            <p:cNvSpPr/>
            <p:nvPr/>
          </p:nvSpPr>
          <p:spPr>
            <a:xfrm>
              <a:off x="1598666" y="4809211"/>
              <a:ext cx="304800" cy="152400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E64B440B-304D-1ED3-1EC5-5C072F035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87" y="1212765"/>
            <a:ext cx="3716797" cy="48886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BCBFF3-024D-F007-5C12-D81682B0AAC1}"/>
              </a:ext>
            </a:extLst>
          </p:cNvPr>
          <p:cNvSpPr txBox="1"/>
          <p:nvPr/>
        </p:nvSpPr>
        <p:spPr>
          <a:xfrm>
            <a:off x="623088" y="6255143"/>
            <a:ext cx="10624842" cy="504334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>Beware scaremongering. Humans notice headwinds not tailwinds. </a:t>
            </a:r>
          </a:p>
          <a:p>
            <a:pPr algn="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396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u_logo_sml_150_ppt">
            <a:extLst>
              <a:ext uri="{FF2B5EF4-FFF2-40B4-BE49-F238E27FC236}">
                <a16:creationId xmlns:a16="http://schemas.microsoft.com/office/drawing/2014/main" id="{99470695-8B94-34D2-7369-280FA0965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11598" y="1204518"/>
            <a:ext cx="91439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>These challenges are formidable but manageable </a:t>
            </a:r>
          </a:p>
          <a:p>
            <a:endParaRPr lang="en-US" sz="2400" b="1" dirty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The world has previously overcome global food security challenges w/scientific and social protection innovations. </a:t>
            </a:r>
          </a:p>
          <a:p>
            <a:endParaRPr lang="en-US" sz="2400" dirty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We can prevail again IFF we follow a </a:t>
            </a:r>
            <a:r>
              <a:rPr lang="en-US" sz="2400" b="1" i="1" u="sng" dirty="0">
                <a:solidFill>
                  <a:schemeClr val="bg1"/>
                </a:solidFill>
                <a:latin typeface="Georgia" pitchFamily="18" charset="0"/>
              </a:rPr>
              <a:t>progressive</a:t>
            </a:r>
            <a:r>
              <a:rPr lang="en-US" sz="2400" b="1" i="1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strategy:   trust in science to enable progress + show solidarity w/poor.</a:t>
            </a:r>
          </a:p>
          <a:p>
            <a:endParaRPr lang="en-US" sz="2400" dirty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Must define the task(s) correctly. It’s no longer hunger and yields. </a:t>
            </a:r>
          </a:p>
          <a:p>
            <a:pPr lvl="1"/>
            <a:endParaRPr lang="en-US" sz="2400" b="1" dirty="0">
              <a:latin typeface="Georgia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939BCB-8CCF-4929-860B-0A436536CE1C}"/>
              </a:ext>
            </a:extLst>
          </p:cNvPr>
          <p:cNvSpPr txBox="1"/>
          <p:nvPr/>
        </p:nvSpPr>
        <p:spPr>
          <a:xfrm>
            <a:off x="5819695" y="340649"/>
            <a:ext cx="571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atin typeface="Georgia" pitchFamily="18" charset="0"/>
              </a:rPr>
              <a:t>Formidable but manageable</a:t>
            </a:r>
          </a:p>
        </p:txBody>
      </p:sp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10B3590-9EDB-241E-418A-5266349DC1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8" y="4690518"/>
            <a:ext cx="3184744" cy="2099455"/>
          </a:xfrm>
          <a:prstGeom prst="rect">
            <a:avLst/>
          </a:prstGeom>
        </p:spPr>
      </p:pic>
      <p:pic>
        <p:nvPicPr>
          <p:cNvPr id="11" name="image33.png">
            <a:extLst>
              <a:ext uri="{FF2B5EF4-FFF2-40B4-BE49-F238E27FC236}">
                <a16:creationId xmlns:a16="http://schemas.microsoft.com/office/drawing/2014/main" id="{0D2335AC-DE2F-242B-0A2F-924FF85839E8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7709862" y="4903406"/>
            <a:ext cx="4293281" cy="1886567"/>
          </a:xfrm>
          <a:prstGeom prst="rect">
            <a:avLst/>
          </a:prstGeom>
          <a:ln/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79E544E-3560-9A58-97D8-34CEECA2153C}"/>
              </a:ext>
            </a:extLst>
          </p:cNvPr>
          <p:cNvGrpSpPr/>
          <p:nvPr/>
        </p:nvGrpSpPr>
        <p:grpSpPr>
          <a:xfrm>
            <a:off x="4571152" y="5468366"/>
            <a:ext cx="3309681" cy="1447141"/>
            <a:chOff x="-1453693" y="2805836"/>
            <a:chExt cx="7794944" cy="355957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B8A7E52-627A-E998-0A07-6CD35875055C}"/>
                </a:ext>
              </a:extLst>
            </p:cNvPr>
            <p:cNvSpPr txBox="1"/>
            <p:nvPr/>
          </p:nvSpPr>
          <p:spPr>
            <a:xfrm>
              <a:off x="-1453693" y="5229842"/>
              <a:ext cx="7794944" cy="1135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Georgia" panose="02040502050405020303" pitchFamily="18" charset="0"/>
                </a:rPr>
                <a:t>Data: FAO, Our World in Data</a:t>
              </a:r>
            </a:p>
            <a:p>
              <a:r>
                <a:rPr lang="en-US" sz="1200" dirty="0">
                  <a:solidFill>
                    <a:schemeClr val="bg1"/>
                  </a:solidFill>
                  <a:latin typeface="Georgia" panose="02040502050405020303" pitchFamily="18" charset="0"/>
                </a:rPr>
                <a:t>Photo credits: Forward Press, IRRI, </a:t>
              </a:r>
              <a:r>
                <a:rPr lang="en-US" sz="1200" dirty="0" err="1">
                  <a:solidFill>
                    <a:schemeClr val="bg1"/>
                  </a:solidFill>
                  <a:latin typeface="Georgia" panose="02040502050405020303" pitchFamily="18" charset="0"/>
                </a:rPr>
                <a:t>Edesia</a:t>
              </a:r>
              <a:endParaRPr lang="en-US" sz="12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8862B73-F5DD-9AD5-5BCD-4CDDD0684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79928" y="2805836"/>
              <a:ext cx="4296815" cy="2415417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005A8E0-3C78-6ED1-70C7-C29DC062F0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56" y="5460223"/>
            <a:ext cx="1837631" cy="981984"/>
          </a:xfrm>
          <a:prstGeom prst="rect">
            <a:avLst/>
          </a:prstGeom>
        </p:spPr>
      </p:pic>
      <p:pic>
        <p:nvPicPr>
          <p:cNvPr id="16" name="Picture 2" descr="State-Of-The-Art Automation Processes Helps More Malnourished Children |  Rockwell Automation">
            <a:extLst>
              <a:ext uri="{FF2B5EF4-FFF2-40B4-BE49-F238E27FC236}">
                <a16:creationId xmlns:a16="http://schemas.microsoft.com/office/drawing/2014/main" id="{443D0C42-CE73-4CD7-9927-9B3D417EB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037" y="5457532"/>
            <a:ext cx="999658" cy="99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785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5761529" y="0"/>
            <a:ext cx="5956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Success w/major, unintended consequences</a:t>
            </a: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A22E2F7A-178F-4FBF-B129-553A99178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97" y="2400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3703CE3-C04B-4729-BC23-2DDB5826C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979" y="-2131657"/>
            <a:ext cx="5504233" cy="24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F76FF5-0EF0-4508-BF50-96E7E82C6671}"/>
              </a:ext>
            </a:extLst>
          </p:cNvPr>
          <p:cNvSpPr txBox="1"/>
          <p:nvPr/>
        </p:nvSpPr>
        <p:spPr>
          <a:xfrm>
            <a:off x="867855" y="1447800"/>
            <a:ext cx="10639019" cy="130492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Dramatic success in reducing hunger … but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- 2 bn people are obese/overweight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- &gt;2.5 bn are micronutrient deficient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- 70% of water withdrawals are ag and rising  (</a:t>
            </a:r>
            <a:r>
              <a:rPr lang="en-US" sz="2400" dirty="0" err="1">
                <a:solidFill>
                  <a:schemeClr val="bg1"/>
                </a:solidFill>
                <a:latin typeface="Georgia" panose="02040502050405020303" pitchFamily="18" charset="0"/>
              </a:rPr>
              <a:t>esp</a:t>
            </a: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 in Asia/Africa).</a:t>
            </a:r>
          </a:p>
          <a:p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- Ag accounts f0r 24% of GHG emissions but could be a net sink for C and N (IPCC 2014). 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- Progress on food security is stalling, even reversing. </a:t>
            </a:r>
          </a:p>
          <a:p>
            <a:endParaRPr lang="en-US" sz="24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589BCE2-E2F7-EEF0-930E-F1FBC25CA0A9}"/>
              </a:ext>
            </a:extLst>
          </p:cNvPr>
          <p:cNvGrpSpPr/>
          <p:nvPr/>
        </p:nvGrpSpPr>
        <p:grpSpPr>
          <a:xfrm>
            <a:off x="8219453" y="4521275"/>
            <a:ext cx="3646271" cy="2231715"/>
            <a:chOff x="7013114" y="3625233"/>
            <a:chExt cx="4493760" cy="282847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4636863-F82B-62B3-E6D0-35FEA6776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3114" y="3625233"/>
              <a:ext cx="4493760" cy="269625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27F44E-70AD-0BE1-FF69-5FDC3B451C61}"/>
                </a:ext>
              </a:extLst>
            </p:cNvPr>
            <p:cNvSpPr txBox="1"/>
            <p:nvPr/>
          </p:nvSpPr>
          <p:spPr>
            <a:xfrm>
              <a:off x="7360212" y="6209005"/>
              <a:ext cx="2305677" cy="244706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Georgia" panose="02040502050405020303" pitchFamily="18" charset="0"/>
                </a:rPr>
                <a:t>Data source: </a:t>
              </a:r>
              <a:r>
                <a:rPr lang="en-US" sz="1200" dirty="0" err="1">
                  <a:solidFill>
                    <a:schemeClr val="bg1"/>
                  </a:solidFill>
                  <a:latin typeface="Georgia" panose="02040502050405020303" pitchFamily="18" charset="0"/>
                </a:rPr>
                <a:t>FAOStat</a:t>
              </a:r>
              <a:endParaRPr lang="en-US" sz="12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AAC3BB-EF47-D336-5965-66815883C776}"/>
              </a:ext>
            </a:extLst>
          </p:cNvPr>
          <p:cNvGrpSpPr/>
          <p:nvPr/>
        </p:nvGrpSpPr>
        <p:grpSpPr>
          <a:xfrm>
            <a:off x="6959150" y="1432539"/>
            <a:ext cx="5737347" cy="1808371"/>
            <a:chOff x="641367" y="3524587"/>
            <a:chExt cx="8945453" cy="304766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29B17C0-B2DC-6EDC-4798-586621913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2487" y="3886200"/>
              <a:ext cx="7439025" cy="268605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9C1B29A-9A90-2BE7-84B4-42BA86739BFB}"/>
                </a:ext>
              </a:extLst>
            </p:cNvPr>
            <p:cNvSpPr txBox="1"/>
            <p:nvPr/>
          </p:nvSpPr>
          <p:spPr>
            <a:xfrm>
              <a:off x="641367" y="3524587"/>
              <a:ext cx="8945453" cy="617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%world’s overweight/obese population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832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44483" y="2526607"/>
            <a:ext cx="8859178" cy="1025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We must embrace/advance multiple objectives simultaneously.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Build around a shared vision of HERS agri-food systems (AFS).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And recognize that progress requires bundled innovations.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6">
            <a:extLst>
              <a:ext uri="{FF2B5EF4-FFF2-40B4-BE49-F238E27FC236}">
                <a16:creationId xmlns:a16="http://schemas.microsoft.com/office/drawing/2014/main" id="{A22E2F7A-178F-4FBF-B129-553A99178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97" y="2400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3703CE3-C04B-4729-BC23-2DDB5826C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979" y="-2131657"/>
            <a:ext cx="5504233" cy="24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A710EB2F-264D-4BDB-A31F-8E27458709E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6" t="30277" r="68269" b="49399"/>
          <a:stretch/>
        </p:blipFill>
        <p:spPr bwMode="auto">
          <a:xfrm>
            <a:off x="1674412" y="4053282"/>
            <a:ext cx="3099890" cy="20383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99AE61A3-3DCF-A0C3-6094-BECE306D0D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298" y="3835625"/>
            <a:ext cx="2066169" cy="29169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BC7E3B-7C18-BBD7-801D-4A867A02D027}"/>
              </a:ext>
            </a:extLst>
          </p:cNvPr>
          <p:cNvSpPr txBox="1"/>
          <p:nvPr/>
        </p:nvSpPr>
        <p:spPr>
          <a:xfrm>
            <a:off x="914400" y="1274157"/>
            <a:ext cx="103092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The challenges ahead differ from those 50-90 </a:t>
            </a:r>
            <a:r>
              <a:rPr lang="en-US" sz="2800" b="1" dirty="0" err="1">
                <a:solidFill>
                  <a:schemeClr val="bg1"/>
                </a:solidFill>
                <a:latin typeface="Georgia" pitchFamily="18" charset="0"/>
              </a:rPr>
              <a:t>yrs</a:t>
            </a:r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 ago. Innovation objectives, strategies, metrics must too.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94AA48-2A3F-A9D9-CEE0-72E83A3C311F}"/>
              </a:ext>
            </a:extLst>
          </p:cNvPr>
          <p:cNvSpPr txBox="1"/>
          <p:nvPr/>
        </p:nvSpPr>
        <p:spPr>
          <a:xfrm>
            <a:off x="6327972" y="340649"/>
            <a:ext cx="521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atin typeface="Georgia" pitchFamily="18" charset="0"/>
              </a:rPr>
              <a:t>Must update objectives</a:t>
            </a:r>
          </a:p>
        </p:txBody>
      </p:sp>
    </p:spTree>
    <p:extLst>
      <p:ext uri="{BB962C8B-B14F-4D97-AF65-F5344CB8AC3E}">
        <p14:creationId xmlns:p14="http://schemas.microsoft.com/office/powerpoint/2010/main" val="6590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794BA5E-E2C7-E0F7-48A9-2CEC8A0289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27109" t="3594"/>
          <a:stretch/>
        </p:blipFill>
        <p:spPr>
          <a:xfrm>
            <a:off x="0" y="1099320"/>
            <a:ext cx="12192000" cy="783590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</p:pic>
      <p:pic>
        <p:nvPicPr>
          <p:cNvPr id="7" name="Picture 5" descr="cu_logo_sml_150_ppt">
            <a:extLst>
              <a:ext uri="{FF2B5EF4-FFF2-40B4-BE49-F238E27FC236}">
                <a16:creationId xmlns:a16="http://schemas.microsoft.com/office/drawing/2014/main" id="{AFF78B59-1FE9-C6B2-3ADC-D523796B0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05197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9D53D3-9779-D539-ED4A-FC4684FC3F96}"/>
              </a:ext>
            </a:extLst>
          </p:cNvPr>
          <p:cNvSpPr txBox="1"/>
          <p:nvPr/>
        </p:nvSpPr>
        <p:spPr>
          <a:xfrm>
            <a:off x="6926782" y="20008"/>
            <a:ext cx="4725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atin typeface="Georgia" pitchFamily="18" charset="0"/>
              </a:rPr>
              <a:t>Conflict reduction and social protection are key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4E2CDB-33DA-FEB3-DFF2-F323A69F5A87}"/>
              </a:ext>
            </a:extLst>
          </p:cNvPr>
          <p:cNvSpPr txBox="1"/>
          <p:nvPr/>
        </p:nvSpPr>
        <p:spPr>
          <a:xfrm>
            <a:off x="1140976" y="1348436"/>
            <a:ext cx="987228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Undernourishment/hunger again a growing problem </a:t>
            </a:r>
          </a:p>
          <a:p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	… entirely due to conflict. </a:t>
            </a:r>
          </a:p>
          <a:p>
            <a:endParaRPr lang="en-US" sz="2400" dirty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The </a:t>
            </a:r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>root cause of hunger is poverty</a:t>
            </a:r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. And the greatest cause of mass, rapid impoverishment is violence.</a:t>
            </a:r>
          </a:p>
          <a:p>
            <a:endParaRPr lang="en-US" sz="2400" b="1" dirty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>Conflict-affected</a:t>
            </a:r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 nations’ share of stunted children &gt;</a:t>
            </a:r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>75%</a:t>
            </a:r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 (FAO et al. 2017) vs. &lt;20% of all children. 13/15 nations WFP declares as facing food emergencies suffer serious conflict! &gt;85 </a:t>
            </a:r>
            <a:r>
              <a:rPr lang="en-US" sz="2400" dirty="0" err="1">
                <a:solidFill>
                  <a:schemeClr val="bg1"/>
                </a:solidFill>
                <a:latin typeface="Georgia" pitchFamily="18" charset="0"/>
              </a:rPr>
              <a:t>mn</a:t>
            </a:r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 forcibly displaced.</a:t>
            </a:r>
          </a:p>
          <a:p>
            <a:endParaRPr lang="en-US" sz="2400" dirty="0">
              <a:solidFill>
                <a:schemeClr val="bg1"/>
              </a:solidFill>
              <a:latin typeface="Georgia" pitchFamily="18" charset="0"/>
            </a:endParaRPr>
          </a:p>
          <a:p>
            <a:endParaRPr lang="en-US" sz="2400" b="1" dirty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>Combatting hunger is now a governance, conflict resolution, and social protection task. No longer an AFS issue.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3A96E2-12F1-C525-71D4-AD36CEF34FF6}"/>
              </a:ext>
            </a:extLst>
          </p:cNvPr>
          <p:cNvSpPr txBox="1"/>
          <p:nvPr/>
        </p:nvSpPr>
        <p:spPr>
          <a:xfrm>
            <a:off x="7968632" y="6611415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</a:rPr>
              <a:t>Photo credit: Radio Dabanga (Darfur)</a:t>
            </a:r>
          </a:p>
        </p:txBody>
      </p:sp>
    </p:spTree>
    <p:extLst>
      <p:ext uri="{BB962C8B-B14F-4D97-AF65-F5344CB8AC3E}">
        <p14:creationId xmlns:p14="http://schemas.microsoft.com/office/powerpoint/2010/main" val="4118808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9EA3E50-76A9-497A-B000-965CB88472B1}"/>
              </a:ext>
            </a:extLst>
          </p:cNvPr>
          <p:cNvGrpSpPr/>
          <p:nvPr/>
        </p:nvGrpSpPr>
        <p:grpSpPr>
          <a:xfrm>
            <a:off x="8363793" y="1600200"/>
            <a:ext cx="3457903" cy="4809797"/>
            <a:chOff x="5445979" y="1809756"/>
            <a:chExt cx="3666490" cy="4961751"/>
          </a:xfrm>
        </p:grpSpPr>
        <p:pic>
          <p:nvPicPr>
            <p:cNvPr id="4" name="Picture 3" descr="A close up of a map&#10;&#10;Description automatically generated">
              <a:extLst>
                <a:ext uri="{FF2B5EF4-FFF2-40B4-BE49-F238E27FC236}">
                  <a16:creationId xmlns:a16="http://schemas.microsoft.com/office/drawing/2014/main" id="{866B6B4B-678B-4BE0-8A0A-4FA4DF97117A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979" y="1809756"/>
              <a:ext cx="3666490" cy="49530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BA6EF65-B186-4966-A309-3BB1E85BBF21}"/>
                </a:ext>
              </a:extLst>
            </p:cNvPr>
            <p:cNvSpPr txBox="1"/>
            <p:nvPr/>
          </p:nvSpPr>
          <p:spPr>
            <a:xfrm>
              <a:off x="5867400" y="6485757"/>
              <a:ext cx="2895600" cy="285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Georgia" panose="02040502050405020303" pitchFamily="18" charset="0"/>
                </a:rPr>
                <a:t>Source: </a:t>
              </a:r>
              <a:r>
                <a:rPr lang="en-US" sz="1200" dirty="0" err="1">
                  <a:latin typeface="Georgia" panose="02040502050405020303" pitchFamily="18" charset="0"/>
                  <a:hlinkClick r:id="rId3"/>
                </a:rPr>
                <a:t>Vollset</a:t>
              </a:r>
              <a:r>
                <a:rPr lang="en-US" sz="1200" dirty="0">
                  <a:latin typeface="Georgia" panose="02040502050405020303" pitchFamily="18" charset="0"/>
                  <a:hlinkClick r:id="rId3"/>
                </a:rPr>
                <a:t> et al. </a:t>
              </a:r>
              <a:r>
                <a:rPr lang="en-US" sz="1200" i="1" dirty="0">
                  <a:latin typeface="Georgia" panose="02040502050405020303" pitchFamily="18" charset="0"/>
                  <a:hlinkClick r:id="rId3"/>
                </a:rPr>
                <a:t>Lancet</a:t>
              </a:r>
              <a:r>
                <a:rPr lang="en-US" sz="1200" dirty="0">
                  <a:latin typeface="Georgia" panose="02040502050405020303" pitchFamily="18" charset="0"/>
                  <a:hlinkClick r:id="rId3"/>
                </a:rPr>
                <a:t> 2020</a:t>
              </a:r>
              <a:endParaRPr lang="en-US" sz="1200" dirty="0">
                <a:latin typeface="Georgia" panose="02040502050405020303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8217" y="1259551"/>
            <a:ext cx="9473076" cy="573752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Georgia" pitchFamily="18" charset="0"/>
              </a:rPr>
              <a:t>&gt;70% global food demand growth to 2100</a:t>
            </a:r>
            <a:br>
              <a:rPr lang="en-US" sz="2400" dirty="0">
                <a:solidFill>
                  <a:schemeClr val="bg1"/>
                </a:solidFill>
                <a:latin typeface="Georgia" pitchFamily="18" charset="0"/>
              </a:rPr>
            </a:br>
            <a:br>
              <a:rPr lang="en-US" sz="2400" dirty="0">
                <a:solidFill>
                  <a:schemeClr val="bg1"/>
                </a:solidFill>
                <a:latin typeface="Georgia" pitchFamily="18" charset="0"/>
              </a:rPr>
            </a:br>
            <a:endParaRPr lang="en-US" sz="27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E24BF-816F-452C-8CDF-B0F07403AFE6}"/>
              </a:ext>
            </a:extLst>
          </p:cNvPr>
          <p:cNvSpPr txBox="1"/>
          <p:nvPr/>
        </p:nvSpPr>
        <p:spPr>
          <a:xfrm>
            <a:off x="979686" y="1997991"/>
            <a:ext cx="71851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eorgia" pitchFamily="18" charset="0"/>
              </a:rPr>
              <a:t>Global pop will peak in 2060s</a:t>
            </a:r>
          </a:p>
          <a:p>
            <a:br>
              <a:rPr lang="en-US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dirty="0">
                <a:solidFill>
                  <a:schemeClr val="bg1"/>
                </a:solidFill>
                <a:latin typeface="Georgia" pitchFamily="18" charset="0"/>
              </a:rPr>
              <a:t>But Africa will grow, from &gt;1bn today to &gt;3bn. Asia falls from &gt;4 bn today to &lt;3 bn in 2100. ~ All net global pop growth at 2100 in Africa. </a:t>
            </a:r>
          </a:p>
          <a:p>
            <a:endParaRPr lang="en-US" dirty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Georgia" pitchFamily="18" charset="0"/>
              </a:rPr>
              <a:t>Africa urbanizing fastest.</a:t>
            </a:r>
          </a:p>
          <a:p>
            <a:endParaRPr lang="en-US" dirty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Georgia" pitchFamily="18" charset="0"/>
              </a:rPr>
              <a:t>Economies will grow &gt; world avg. and income elasticities of food demand highest in Africa.</a:t>
            </a:r>
          </a:p>
          <a:p>
            <a:endParaRPr lang="en-US" dirty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Georgia" pitchFamily="18" charset="0"/>
              </a:rPr>
              <a:t>70-80% of food consumed w/n country where grown. </a:t>
            </a:r>
          </a:p>
          <a:p>
            <a:endParaRPr lang="en-US" b="1" dirty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Georgia" pitchFamily="18" charset="0"/>
              </a:rPr>
              <a:t>Must build capacity within Africa to combat food security challenges!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5" descr="cu_logo_sml_150_ppt">
            <a:extLst>
              <a:ext uri="{FF2B5EF4-FFF2-40B4-BE49-F238E27FC236}">
                <a16:creationId xmlns:a16="http://schemas.microsoft.com/office/drawing/2014/main" id="{5798663A-5CCB-D308-594F-90FFEC16E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95DC56C-9A3B-2917-C669-31BCAFF3571D}"/>
              </a:ext>
            </a:extLst>
          </p:cNvPr>
          <p:cNvSpPr txBox="1"/>
          <p:nvPr/>
        </p:nvSpPr>
        <p:spPr>
          <a:xfrm>
            <a:off x="5785806" y="340649"/>
            <a:ext cx="6165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atin typeface="Georgia" pitchFamily="18" charset="0"/>
              </a:rPr>
              <a:t>Pay more attention to Africa</a:t>
            </a:r>
          </a:p>
        </p:txBody>
      </p:sp>
    </p:spTree>
    <p:extLst>
      <p:ext uri="{BB962C8B-B14F-4D97-AF65-F5344CB8AC3E}">
        <p14:creationId xmlns:p14="http://schemas.microsoft.com/office/powerpoint/2010/main" val="546032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6">
            <a:extLst>
              <a:ext uri="{FF2B5EF4-FFF2-40B4-BE49-F238E27FC236}">
                <a16:creationId xmlns:a16="http://schemas.microsoft.com/office/drawing/2014/main" id="{A22E2F7A-178F-4FBF-B129-553A99178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97" y="2400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9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2EDA17A7-13BA-423F-8FD2-9E1A00171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36" y="2460496"/>
            <a:ext cx="65913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9">
            <a:extLst>
              <a:ext uri="{FF2B5EF4-FFF2-40B4-BE49-F238E27FC236}">
                <a16:creationId xmlns:a16="http://schemas.microsoft.com/office/drawing/2014/main" id="{F3703CE3-C04B-4729-BC23-2DDB5826C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979" y="-2131657"/>
            <a:ext cx="5504233" cy="24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2" name="Picture 12" descr="A picture containing chart&#10;&#10;Description automatically generated">
            <a:extLst>
              <a:ext uri="{FF2B5EF4-FFF2-40B4-BE49-F238E27FC236}">
                <a16:creationId xmlns:a16="http://schemas.microsoft.com/office/drawing/2014/main" id="{7F44DFAA-F738-433D-87BF-0D7F448B6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222" y="1332150"/>
            <a:ext cx="3062587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3D39A221-C4E6-40DC-A4EE-3D4AC5F17CB5}"/>
              </a:ext>
            </a:extLst>
          </p:cNvPr>
          <p:cNvSpPr txBox="1">
            <a:spLocks/>
          </p:cNvSpPr>
          <p:nvPr/>
        </p:nvSpPr>
        <p:spPr>
          <a:xfrm>
            <a:off x="809288" y="1311477"/>
            <a:ext cx="8655926" cy="3086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Many promising (natural/social) science advances of variable deployment readiness. Span value chains and geographies.</a:t>
            </a:r>
          </a:p>
          <a:p>
            <a:pPr marL="0" indent="0">
              <a:buFont typeface="Wingdings" charset="2"/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9408C812-473C-4D67-A467-67C7EA2B8D43}"/>
              </a:ext>
            </a:extLst>
          </p:cNvPr>
          <p:cNvSpPr txBox="1">
            <a:spLocks/>
          </p:cNvSpPr>
          <p:nvPr/>
        </p:nvSpPr>
        <p:spPr bwMode="auto">
          <a:xfrm>
            <a:off x="7131871" y="106959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Ample STI  in pipeline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40739480-37C8-D88E-CB36-B67DC3D94468}"/>
              </a:ext>
            </a:extLst>
          </p:cNvPr>
          <p:cNvSpPr txBox="1">
            <a:spLocks/>
          </p:cNvSpPr>
          <p:nvPr/>
        </p:nvSpPr>
        <p:spPr>
          <a:xfrm>
            <a:off x="845709" y="3839742"/>
            <a:ext cx="8069475" cy="1947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Despite declining ag R&amp;D productivity: -4-6%/</a:t>
            </a:r>
            <a:r>
              <a:rPr lang="en-US" dirty="0" err="1">
                <a:solidFill>
                  <a:schemeClr val="bg1"/>
                </a:solidFill>
                <a:latin typeface="Georgia" panose="02040502050405020303" pitchFamily="18" charset="0"/>
              </a:rPr>
              <a:t>yr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				    (Bloom et al. AER 2020)</a:t>
            </a:r>
          </a:p>
          <a:p>
            <a:pPr marL="0" indent="0">
              <a:buFont typeface="Wingdings" charset="2"/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Font typeface="Wingdings" charset="2"/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C73942-EF39-5AE6-23BA-CBA975797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709" y="4313840"/>
            <a:ext cx="3962400" cy="245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8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E413C50-FF1E-082D-6F0B-E178695A1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035" y="4429343"/>
            <a:ext cx="2400968" cy="2465471"/>
          </a:xfrm>
          <a:prstGeom prst="rect">
            <a:avLst/>
          </a:prstGeom>
        </p:spPr>
      </p:pic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6">
            <a:extLst>
              <a:ext uri="{FF2B5EF4-FFF2-40B4-BE49-F238E27FC236}">
                <a16:creationId xmlns:a16="http://schemas.microsoft.com/office/drawing/2014/main" id="{A22E2F7A-178F-4FBF-B129-553A99178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97" y="2400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3703CE3-C04B-4729-BC23-2DDB5826C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979" y="-2131657"/>
            <a:ext cx="5504233" cy="24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94AA48-2A3F-A9D9-CEE0-72E83A3C311F}"/>
              </a:ext>
            </a:extLst>
          </p:cNvPr>
          <p:cNvSpPr txBox="1"/>
          <p:nvPr/>
        </p:nvSpPr>
        <p:spPr>
          <a:xfrm>
            <a:off x="5785806" y="340649"/>
            <a:ext cx="6165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atin typeface="Georgia" pitchFamily="18" charset="0"/>
              </a:rPr>
              <a:t>Improve R&amp;D targeting/results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C61CA0-35DA-48DB-030B-E11480B6A5FA}"/>
              </a:ext>
            </a:extLst>
          </p:cNvPr>
          <p:cNvSpPr txBox="1"/>
          <p:nvPr/>
        </p:nvSpPr>
        <p:spPr>
          <a:xfrm>
            <a:off x="1100611" y="1155966"/>
            <a:ext cx="10284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eorgia" pitchFamily="18" charset="0"/>
              </a:rPr>
              <a:t>But must address obstacles that make AFS R&amp;D increasingly difficult, costly and mistargeted.</a:t>
            </a:r>
            <a:endParaRPr lang="en-US" sz="32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45E234FC-5B8F-88E8-E35A-340551812CC5}"/>
              </a:ext>
            </a:extLst>
          </p:cNvPr>
          <p:cNvSpPr txBox="1">
            <a:spLocks/>
          </p:cNvSpPr>
          <p:nvPr/>
        </p:nvSpPr>
        <p:spPr>
          <a:xfrm>
            <a:off x="1100611" y="2184409"/>
            <a:ext cx="10502693" cy="1947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charset="2"/>
              <a:buAutoNum type="arabicPeriod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But 35% of &gt;$52bn in 2021 </a:t>
            </a:r>
            <a:r>
              <a:rPr lang="en-US" dirty="0" err="1">
                <a:solidFill>
                  <a:schemeClr val="bg1"/>
                </a:solidFill>
                <a:latin typeface="Georgia" panose="02040502050405020303" pitchFamily="18" charset="0"/>
              </a:rPr>
              <a:t>agrifood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tech VC funding was e-grocery! Adjust incentives to make solving societal problems financially attractive: advance market commitments, benevolent patent extensions, etc.</a:t>
            </a:r>
          </a:p>
          <a:p>
            <a:pPr marL="457200" indent="-457200">
              <a:buFont typeface="Wingdings" charset="2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Address policy/regulatory obstacles: IP thickets, weak anti-trust enforcement, anti-science movements, etc.</a:t>
            </a:r>
          </a:p>
          <a:p>
            <a:pPr marL="457200" indent="-457200">
              <a:buFont typeface="Wingdings" charset="2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Consider the cautionary tale of Golden Rice vs. earlier generations of IR8/64.  </a:t>
            </a:r>
          </a:p>
          <a:p>
            <a:pPr marL="457200" indent="-457200">
              <a:buFont typeface="Wingdings" charset="2"/>
              <a:buAutoNum type="arabicPeriod"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	R&amp;D w/o policy/social change underdelivers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	</a:t>
            </a: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(Herrero et al. 2020).</a:t>
            </a:r>
          </a:p>
          <a:p>
            <a:pPr marL="457200" indent="-457200">
              <a:buFont typeface="Wingdings" charset="2"/>
              <a:buAutoNum type="arabicPeriod"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457200" indent="-457200">
              <a:buFont typeface="Wingdings" charset="2"/>
              <a:buAutoNum type="arabicPeriod"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457200" indent="-457200">
              <a:buFont typeface="Wingdings" charset="2"/>
              <a:buAutoNum type="arabicPeriod"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Font typeface="Wingdings" charset="2"/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546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"/>
    </mc:Choice>
    <mc:Fallback>
      <p:transition spd="slow" advTm="46"/>
    </mc:Fallback>
  </mc:AlternateContent>
</p:sld>
</file>

<file path=ppt/theme/theme1.xml><?xml version="1.0" encoding="utf-8"?>
<a:theme xmlns:a="http://schemas.openxmlformats.org/drawingml/2006/main" name="IFPRI Zoom">
  <a:themeElements>
    <a:clrScheme name="IFPRI Colo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2BA45"/>
      </a:accent1>
      <a:accent2>
        <a:srgbClr val="00AE9A"/>
      </a:accent2>
      <a:accent3>
        <a:srgbClr val="EF463B"/>
      </a:accent3>
      <a:accent4>
        <a:srgbClr val="F7921E"/>
      </a:accent4>
      <a:accent5>
        <a:srgbClr val="8850A0"/>
      </a:accent5>
      <a:accent6>
        <a:srgbClr val="007DB3"/>
      </a:accent6>
      <a:hlink>
        <a:srgbClr val="3C5567"/>
      </a:hlink>
      <a:folHlink>
        <a:srgbClr val="95C94F"/>
      </a:folHlink>
    </a:clrScheme>
    <a:fontScheme name="IFPRI 20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Autofit/>
      </a:bodyPr>
      <a:lstStyle>
        <a:defPPr algn="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D7A8DB8B-EB9A-4DE6-95F0-E88809FC0F81}" vid="{51B3EFE2-C9CC-4BCD-AD85-8CCB3FF5B95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IFPRI Presentation Template_Dark_Zoom</Template>
  <TotalTime>1675</TotalTime>
  <Words>1239</Words>
  <Application>Microsoft Office PowerPoint</Application>
  <PresentationFormat>Widescreen</PresentationFormat>
  <Paragraphs>163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Georgia</vt:lpstr>
      <vt:lpstr>Wingdings</vt:lpstr>
      <vt:lpstr>IFPRI Zoom</vt:lpstr>
      <vt:lpstr>Custom Design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&gt;70% global food demand growth to 2100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IFPRI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Barrett</dc:creator>
  <cp:lastModifiedBy>Chris Barrett</cp:lastModifiedBy>
  <cp:revision>41</cp:revision>
  <dcterms:created xsi:type="dcterms:W3CDTF">2021-03-10T01:54:34Z</dcterms:created>
  <dcterms:modified xsi:type="dcterms:W3CDTF">2022-05-27T00:06:51Z</dcterms:modified>
</cp:coreProperties>
</file>